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2553" autoAdjust="0"/>
  </p:normalViewPr>
  <p:slideViewPr>
    <p:cSldViewPr>
      <p:cViewPr varScale="1">
        <p:scale>
          <a:sx n="56" d="100"/>
          <a:sy n="56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38" y="-120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DB60A-8C14-4CBE-83B2-8AB1AACEEC10}" type="datetimeFigureOut">
              <a:rPr lang="en-US" smtClean="0"/>
              <a:pPr/>
              <a:t>20/06/2017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E37D6-18FB-46ED-8E5B-B1338B5D96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6598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this brief tutorial we will examine</a:t>
            </a:r>
            <a:r>
              <a:rPr lang="en-US" baseline="0" dirty="0" smtClean="0"/>
              <a:t> Google Scholar. What it is, How to use it, and why you would want to use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E37D6-18FB-46ED-8E5B-B1338B5D96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0073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Google Scholar is a branch of Google’s main search engine. It provides a simple springboard for searching the internet for scholarly resources, such as articles, legal opinions, briefs, and theses; from a wide range of sources including academic scholarly publications, professional societies, online repositories, universities, and more.</a:t>
            </a:r>
          </a:p>
          <a:p>
            <a:pPr marL="171450" indent="-171450">
              <a:buFontTx/>
              <a:buChar char="-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Google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scholar is simple and intuitive to use. It’s search results include direct links to the full-text of an article when it is available online and links to view related articles, cited by articles, and more.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E37D6-18FB-46ED-8E5B-B1338B5D966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4865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let’s take a look at Google Scholar and see</a:t>
            </a:r>
            <a:r>
              <a:rPr lang="en-US" baseline="0" dirty="0" smtClean="0"/>
              <a:t> how it works in action:</a:t>
            </a:r>
          </a:p>
          <a:p>
            <a:r>
              <a:rPr lang="en-US" i="1" baseline="0" dirty="0" smtClean="0"/>
              <a:t>1. Go out to computer screen of GS home page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There are several ways to access Google Scholar but the simplest way is to enter “scholar.google.com” </a:t>
            </a:r>
            <a:r>
              <a:rPr lang="en-US" i="1" baseline="0" dirty="0" smtClean="0"/>
              <a:t>(</a:t>
            </a:r>
            <a:r>
              <a:rPr lang="en-US" i="1" baseline="0" dirty="0" err="1" smtClean="0"/>
              <a:t>voom</a:t>
            </a:r>
            <a:r>
              <a:rPr lang="en-US" i="1" baseline="0" dirty="0" smtClean="0"/>
              <a:t> in to web address) </a:t>
            </a:r>
            <a:r>
              <a:rPr lang="en-US" baseline="0" dirty="0" smtClean="0"/>
              <a:t>into your web browser and go directly to the scholar home page. (</a:t>
            </a:r>
            <a:r>
              <a:rPr lang="en-US" b="1" baseline="0" dirty="0" smtClean="0"/>
              <a:t>Pause recording </a:t>
            </a:r>
            <a:r>
              <a:rPr lang="en-US" baseline="0" dirty="0" smtClean="0"/>
              <a:t>and go to live- screen capture of library’s homepage)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2. </a:t>
            </a:r>
            <a:r>
              <a:rPr lang="en-US" i="1" baseline="0" dirty="0" smtClean="0"/>
              <a:t>Using GS to Search </a:t>
            </a:r>
          </a:p>
          <a:p>
            <a:pPr marL="0" indent="0">
              <a:buFontTx/>
              <a:buNone/>
            </a:pPr>
            <a:r>
              <a:rPr lang="en-US" i="0" baseline="0" dirty="0" smtClean="0"/>
              <a:t>Use Google Scholar the same way as you use their mainstream search engine, by entering your most specific search terms. Fore example: enter keywords, title, author, or a search phrase: (</a:t>
            </a:r>
            <a:r>
              <a:rPr lang="en-US" i="1" baseline="0" dirty="0" smtClean="0"/>
              <a:t>enter</a:t>
            </a:r>
            <a:r>
              <a:rPr lang="en-US" i="0" baseline="0" dirty="0" smtClean="0"/>
              <a:t>)</a:t>
            </a:r>
            <a:r>
              <a:rPr lang="en-US" i="0" baseline="0" dirty="0" smtClean="0">
                <a:sym typeface="Wingdings" pitchFamily="2" charset="2"/>
              </a:rPr>
              <a:t> </a:t>
            </a:r>
            <a:r>
              <a:rPr lang="en-US" i="0" baseline="0" dirty="0" smtClean="0"/>
              <a:t>Washington AND "Urban Architecture“ and select “search”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3. </a:t>
            </a:r>
            <a:r>
              <a:rPr lang="en-US" i="1" baseline="0" dirty="0" smtClean="0"/>
              <a:t>Google Scholar Search Results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>
                <a:sym typeface="Wingdings" pitchFamily="2" charset="2"/>
              </a:rPr>
              <a:t>From the search results list you can create an email alert </a:t>
            </a:r>
            <a:r>
              <a:rPr lang="en-US" i="1" baseline="0" dirty="0" smtClean="0">
                <a:sym typeface="Wingdings" pitchFamily="2" charset="2"/>
              </a:rPr>
              <a:t>(highlight with cursor), </a:t>
            </a:r>
            <a:r>
              <a:rPr lang="en-US" baseline="0" dirty="0" smtClean="0">
                <a:sym typeface="Wingdings" pitchFamily="2" charset="2"/>
              </a:rPr>
              <a:t>see a list of those who cited a particular article </a:t>
            </a:r>
            <a:r>
              <a:rPr lang="en-US" i="1" baseline="0" dirty="0" smtClean="0">
                <a:sym typeface="Wingdings" pitchFamily="2" charset="2"/>
              </a:rPr>
              <a:t>(highlight with cursor), </a:t>
            </a:r>
            <a:r>
              <a:rPr lang="en-US" baseline="0" dirty="0" smtClean="0">
                <a:sym typeface="Wingdings" pitchFamily="2" charset="2"/>
              </a:rPr>
              <a:t>review related articles </a:t>
            </a:r>
            <a:r>
              <a:rPr lang="en-US" i="1" baseline="0" dirty="0" smtClean="0">
                <a:sym typeface="Wingdings" pitchFamily="2" charset="2"/>
              </a:rPr>
              <a:t>(highlight with cursor)</a:t>
            </a:r>
            <a:r>
              <a:rPr lang="en-US" i="0" baseline="0" dirty="0" smtClean="0">
                <a:sym typeface="Wingdings" pitchFamily="2" charset="2"/>
              </a:rPr>
              <a:t>, or if the full-text is available online you can use the direct link on the right-side of an article to access it </a:t>
            </a:r>
            <a:r>
              <a:rPr lang="en-US" i="1" baseline="0" dirty="0" smtClean="0">
                <a:sym typeface="Wingdings" pitchFamily="2" charset="2"/>
              </a:rPr>
              <a:t>(in Editing add bubble note) </a:t>
            </a:r>
          </a:p>
          <a:p>
            <a:pPr marL="171450" indent="-171450">
              <a:buFontTx/>
              <a:buChar char="-"/>
            </a:pPr>
            <a:r>
              <a:rPr lang="en-US" i="0" baseline="0" dirty="0" smtClean="0">
                <a:sym typeface="Wingdings" pitchFamily="2" charset="2"/>
              </a:rPr>
              <a:t>If an article is not freely available in it’s entirety via Google Scholar please see your local librarian for information about gaining access to the full-text version.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It is also important to note that Google Scholar does not search the entirety of scholarly resources available since some publishers, repositories, and websites do not allow</a:t>
            </a:r>
            <a:r>
              <a:rPr lang="en-US" baseline="0" dirty="0" smtClean="0"/>
              <a:t> access to the </a:t>
            </a:r>
            <a:r>
              <a:rPr lang="en-US" dirty="0" smtClean="0"/>
              <a:t>Google</a:t>
            </a:r>
            <a:r>
              <a:rPr lang="en-US" baseline="0" dirty="0" smtClean="0"/>
              <a:t> Scholar web crawler to search </a:t>
            </a:r>
            <a:r>
              <a:rPr lang="en-US" baseline="0" smtClean="0"/>
              <a:t>their</a:t>
            </a:r>
            <a:r>
              <a:rPr lang="en-US" smtClean="0"/>
              <a:t> resources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E37D6-18FB-46ED-8E5B-B1338B5D966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0626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dirty="0" smtClean="0"/>
              <a:t>Google Scholar is a great place to begin your research. For more advanced search capabilities,</a:t>
            </a:r>
            <a:r>
              <a:rPr lang="en-US" baseline="0" dirty="0" smtClean="0"/>
              <a:t> select the “Advanced Scholar Search” link located on the right-hand side of the search bar. Happy Searching!</a:t>
            </a:r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E37D6-18FB-46ED-8E5B-B1338B5D966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3944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1FF2-EE7C-49C4-A687-39078A724507}" type="datetimeFigureOut">
              <a:rPr lang="en-US" smtClean="0"/>
              <a:pPr/>
              <a:t>20/06/2017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5539-D5C8-45C1-A962-B1AF60949D1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1FF2-EE7C-49C4-A687-39078A724507}" type="datetimeFigureOut">
              <a:rPr lang="en-US" smtClean="0"/>
              <a:pPr/>
              <a:t>20/06/2017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5539-D5C8-45C1-A962-B1AF60949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1FF2-EE7C-49C4-A687-39078A724507}" type="datetimeFigureOut">
              <a:rPr lang="en-US" smtClean="0"/>
              <a:pPr/>
              <a:t>20/06/2017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5539-D5C8-45C1-A962-B1AF60949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1FF2-EE7C-49C4-A687-39078A724507}" type="datetimeFigureOut">
              <a:rPr lang="en-US" smtClean="0"/>
              <a:pPr/>
              <a:t>20/06/2017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5539-D5C8-45C1-A962-B1AF60949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1FF2-EE7C-49C4-A687-39078A724507}" type="datetimeFigureOut">
              <a:rPr lang="en-US" smtClean="0"/>
              <a:pPr/>
              <a:t>20/06/2017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5539-D5C8-45C1-A962-B1AF60949D1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1FF2-EE7C-49C4-A687-39078A724507}" type="datetimeFigureOut">
              <a:rPr lang="en-US" smtClean="0"/>
              <a:pPr/>
              <a:t>20/06/2017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5539-D5C8-45C1-A962-B1AF60949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1FF2-EE7C-49C4-A687-39078A724507}" type="datetimeFigureOut">
              <a:rPr lang="en-US" smtClean="0"/>
              <a:pPr/>
              <a:t>20/06/2017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5539-D5C8-45C1-A962-B1AF60949D1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1FF2-EE7C-49C4-A687-39078A724507}" type="datetimeFigureOut">
              <a:rPr lang="en-US" smtClean="0"/>
              <a:pPr/>
              <a:t>20/06/2017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5539-D5C8-45C1-A962-B1AF60949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1FF2-EE7C-49C4-A687-39078A724507}" type="datetimeFigureOut">
              <a:rPr lang="en-US" smtClean="0"/>
              <a:pPr/>
              <a:t>20/06/2017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5539-D5C8-45C1-A962-B1AF60949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1FF2-EE7C-49C4-A687-39078A724507}" type="datetimeFigureOut">
              <a:rPr lang="en-US" smtClean="0"/>
              <a:pPr/>
              <a:t>20/06/2017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5539-D5C8-45C1-A962-B1AF60949D1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81FF2-EE7C-49C4-A687-39078A724507}" type="datetimeFigureOut">
              <a:rPr lang="en-US" smtClean="0"/>
              <a:pPr/>
              <a:t>20/06/2017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5539-D5C8-45C1-A962-B1AF60949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F581FF2-EE7C-49C4-A687-39078A724507}" type="datetimeFigureOut">
              <a:rPr lang="en-US" smtClean="0"/>
              <a:pPr/>
              <a:t>20/06/2017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73D5539-D5C8-45C1-A962-B1AF60949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43000"/>
            <a:ext cx="8001000" cy="1470025"/>
          </a:xfrm>
        </p:spPr>
        <p:txBody>
          <a:bodyPr anchor="t">
            <a:normAutofit fontScale="90000"/>
          </a:bodyPr>
          <a:lstStyle/>
          <a:p>
            <a:r>
              <a:rPr lang="en-US" sz="7200" dirty="0" smtClean="0"/>
              <a:t>Google Scholar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295400"/>
          </a:xfrm>
        </p:spPr>
        <p:txBody>
          <a:bodyPr/>
          <a:lstStyle/>
          <a:p>
            <a:pPr algn="ctr"/>
            <a:r>
              <a:rPr lang="en-US" dirty="0" smtClean="0"/>
              <a:t>An introduction to the abilities and benefits of using Google Scholar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31029" y="2819400"/>
            <a:ext cx="242887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10400" y="6172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/>
              <a:t>By: Kristin Bernet</a:t>
            </a:r>
          </a:p>
          <a:p>
            <a:pPr algn="r"/>
            <a:r>
              <a:rPr lang="en-US" sz="1200" dirty="0" smtClean="0"/>
              <a:t>April 2012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385013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Who? What? Why?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Google Scholar?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Google Scholar provides a simple way to broadly search for scholarly </a:t>
            </a:r>
            <a:r>
              <a:rPr lang="en-US" sz="2000" dirty="0" smtClean="0"/>
              <a:t>literature</a:t>
            </a:r>
          </a:p>
          <a:p>
            <a:r>
              <a:rPr lang="en-US" sz="2000" dirty="0"/>
              <a:t>From one place, you can search across many disciplines and </a:t>
            </a:r>
            <a:r>
              <a:rPr lang="en-US" sz="2000" dirty="0" smtClean="0"/>
              <a:t>sources: articles</a:t>
            </a:r>
            <a:r>
              <a:rPr lang="en-US" sz="2000" dirty="0"/>
              <a:t>, theses, books, abstracts and court opinions, from academic publishers, professional societies, online repositories, universities and other web sites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Why use Google Scholar?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24400" y="2404997"/>
            <a:ext cx="4160520" cy="4419600"/>
          </a:xfrm>
        </p:spPr>
        <p:txBody>
          <a:bodyPr>
            <a:normAutofit fontScale="92500"/>
          </a:bodyPr>
          <a:lstStyle/>
          <a:p>
            <a:r>
              <a:rPr lang="en-US" sz="2200" dirty="0" smtClean="0"/>
              <a:t>Google Scholar employs the same simple and familiar search bar as the more popular and mainstream Google search but it’s search results are limited to scholarly resources</a:t>
            </a:r>
          </a:p>
          <a:p>
            <a:r>
              <a:rPr lang="en-US" sz="2200" dirty="0" smtClean="0"/>
              <a:t>Some articles in Google Scholar include a direct link to the full-text electronic version of an article </a:t>
            </a:r>
          </a:p>
          <a:p>
            <a:r>
              <a:rPr lang="en-US" sz="2200" dirty="0" smtClean="0"/>
              <a:t>Google Scholar search results include: “cited by”, “related article” links, and more</a:t>
            </a:r>
          </a:p>
          <a:p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1" y="753956"/>
            <a:ext cx="1371600" cy="586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92938"/>
            <a:ext cx="1371600" cy="586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5776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914400"/>
            <a:ext cx="8153400" cy="9048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Google Scholar: How To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724150" y="4876800"/>
            <a:ext cx="3981450" cy="1621536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Access Google Scholar </a:t>
            </a:r>
          </a:p>
          <a:p>
            <a:pPr marL="457200" indent="-457200">
              <a:buAutoNum type="arabicPeriod"/>
            </a:pPr>
            <a:r>
              <a:rPr lang="en-US" dirty="0" smtClean="0"/>
              <a:t>Search Google Scholar</a:t>
            </a:r>
          </a:p>
          <a:p>
            <a:pPr marL="457200" indent="-457200">
              <a:buAutoNum type="arabicPeriod"/>
            </a:pPr>
            <a:r>
              <a:rPr lang="en-US" dirty="0" smtClean="0"/>
              <a:t>Explore search results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24150" y="2241254"/>
            <a:ext cx="3695700" cy="2139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124200" y="38100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bg1"/>
                </a:solidFill>
              </a:rPr>
              <a:t>http://scholar.google.com</a:t>
            </a:r>
            <a:endParaRPr lang="en-US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687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77724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3200" y="3602965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http://scholar.google.com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xmlns="" val="4175658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741</TotalTime>
  <Words>615</Words>
  <Application>Microsoft Office PowerPoint</Application>
  <PresentationFormat>On-screen Show (4:3)</PresentationFormat>
  <Paragraphs>35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Google Scholar</vt:lpstr>
      <vt:lpstr>               Who? What? Why?</vt:lpstr>
      <vt:lpstr>Google Scholar: How To</vt:lpstr>
      <vt:lpstr>Slide 4</vt:lpstr>
    </vt:vector>
  </TitlesOfParts>
  <Company>JHU-MSEL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Scholar</dc:title>
  <dc:creator>kbernet2</dc:creator>
  <cp:lastModifiedBy>novin</cp:lastModifiedBy>
  <cp:revision>24</cp:revision>
  <cp:lastPrinted>2012-04-25T20:22:14Z</cp:lastPrinted>
  <dcterms:created xsi:type="dcterms:W3CDTF">2012-04-02T14:02:46Z</dcterms:created>
  <dcterms:modified xsi:type="dcterms:W3CDTF">2017-06-19T20:46:51Z</dcterms:modified>
</cp:coreProperties>
</file>